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3" r:id="rId4"/>
    <p:sldId id="288" r:id="rId5"/>
    <p:sldId id="289" r:id="rId6"/>
    <p:sldId id="271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272" r:id="rId16"/>
    <p:sldId id="274" r:id="rId17"/>
    <p:sldId id="273" r:id="rId18"/>
    <p:sldId id="305" r:id="rId19"/>
    <p:sldId id="290" r:id="rId20"/>
    <p:sldId id="302" r:id="rId21"/>
    <p:sldId id="291" r:id="rId22"/>
    <p:sldId id="303" r:id="rId23"/>
    <p:sldId id="304" r:id="rId24"/>
    <p:sldId id="293" r:id="rId25"/>
    <p:sldId id="269" r:id="rId26"/>
    <p:sldId id="292" r:id="rId27"/>
    <p:sldId id="27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66EC2E-6906-4228-A543-DD91CDD425B2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CB792-65E0-4639-B3D7-CDD923FD2D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053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CB792-65E0-4639-B3D7-CDD923FD2DD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018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5E22E-1F8C-D08A-ECBF-89A798178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AE4CFA-603E-A6B8-68BB-0394B0065F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10C4-4C6C-8DCA-C849-35224D86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8FBA9-7293-63B9-D0C1-00B6F587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6478C-0B5F-B80E-009B-4B66B382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20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083C-37A1-3020-A8B7-78E2DDA46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E1C55-3572-8C00-784F-4A5D8F6C18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05B1F-9A9E-71D3-2EFA-A2568527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913A0-ABFE-3EF2-ADC8-F0B46A50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C1EE5-3457-F461-E6B6-6EC463AF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56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66336-366C-4361-970E-CC1C9F0A11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2CA8D3-760F-7675-722C-5BDE380584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5C29C-2BEF-67C6-43EE-B72EB0168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9F6F-CB37-F1AB-0ACB-C52C3663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2D45A-9893-F75B-8627-A120E014E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1877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3A6C-2092-F097-778B-D987D81B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1E4A-91E2-EF45-EEDB-A08FCBB9B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382CD-FA5D-4AFA-6E9F-A394C545C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87810-A624-6697-8F7B-8298F289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06B28-7FBF-CA6D-7B59-9ECC45E7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1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B617-262E-676D-EC86-3A12467B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62613-93E1-5236-261E-4A421066E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BBFD-907A-45E6-A558-908D0BA2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513A7-D25D-72AC-7BA3-8463F86C1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CD71D-62F8-F859-0460-A7D8C2429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5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D1D9-7BC0-3B27-CB29-723ADF115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37781-3E33-984A-AAA9-6B774BB08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C8E3-CBAC-B0B0-C241-D4F8C292D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E328B-28EE-E1C6-0079-5FD4C1CFF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796194-A66E-AFBC-5B79-54F964649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C67B2-756C-AB1A-20D9-760B98186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88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F2567-9B67-BADA-9382-6137AE28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8140F-679A-7182-156C-B10135679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6A1C1-B41E-74FC-0094-20132F9CC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9BA698-7053-D3E7-71D2-2A204A53FD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AC6C-C0FC-074F-34F5-3812C6488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9C1DFA-61B0-A094-775F-EF545DFD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B272F5-DDE3-6FDB-2D57-8E4CEDBCA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6C64AD-61E8-487D-C7EA-078521A7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92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ACAB-11BF-A698-566D-AD945C2D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E9F839-170A-D7A1-6217-EAF1238E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CD956-16AD-08E2-EF28-CA8B0624B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640A-FAA1-4AC1-D00F-F0F367B6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9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D011A-3AE5-DDC4-07DE-A7C5F9196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7D2C4F-6BA8-E4E2-9335-C1BC1690B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4B98F8-7967-E8A9-FC3A-EFECF47E6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49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290F-3A56-CCF9-1009-A7AB49F03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02BA5-CC69-F3D2-1596-0D01D0FC3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AD44D-BD06-E829-DAE1-0F7C724CC2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90531-DC6D-5ABF-8CC6-40C58063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DD351-AEF1-2274-2206-70DC5677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BF891-03AB-F7A9-BD16-E064392B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6491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5A26-AB61-B5B3-9318-63A071132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E761A2-C791-3A33-2843-31EB8429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663B9-2C35-488A-80E0-180B8294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1EA02-D3F3-3322-D56D-25F48BE61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F187B2-2A79-4713-9A89-25C10CB4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CB3F1-4EC0-7E86-0B32-F8F45D889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8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1FCEAA-0189-EBD2-3F81-553841BD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4E670-BED3-CCAB-D00F-6F6287902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D74D2-B65D-EA7B-C495-CCF417F3B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E0C78-6767-4EA8-B1FE-9580A14D7820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D7E3E-9D8B-9C1A-B353-8EA730EFC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49FA7-C585-71CE-8C30-EA01F1D42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6E47F-8EBE-4D3C-805E-BD604E5B9B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06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D0A25C35-515A-EBDB-A715-812BC5FCA1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43D0B-2E51-07A6-0764-CACF02B3E6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Introduction to Entrepreneurship </a:t>
            </a:r>
            <a:endParaRPr lang="en-GB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3ABCC-5290-9055-4BDB-A956CF319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Dr. Zunaira Saqib </a:t>
            </a:r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2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DCF44996-2AC8-A7B9-ED4D-A824749755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972" b="875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E71DFB-0DD8-708D-1DFA-45121AF8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Example – FAST Food Chain / Resturant 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A7A9F-BBD5-4D26-29C8-FA3CE3A09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 USD 750.08 billion globally 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</a:rPr>
              <a:t>TAM</a:t>
            </a:r>
          </a:p>
          <a:p>
            <a:r>
              <a:rPr lang="en-GB" sz="4000" dirty="0">
                <a:solidFill>
                  <a:srgbClr val="FFFFFF"/>
                </a:solidFill>
              </a:rPr>
              <a:t>USD 3 billion Fast food market in Pakistan (can go by cities or regions etc.)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</a:rPr>
              <a:t>SAM</a:t>
            </a:r>
          </a:p>
          <a:p>
            <a:r>
              <a:rPr lang="en-GB" sz="4000" dirty="0">
                <a:solidFill>
                  <a:srgbClr val="FFFFFF"/>
                </a:solidFill>
              </a:rPr>
              <a:t>0.02% of SAM in first 3 years = USD 0.6 Million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</a:rPr>
              <a:t>SOM  </a:t>
            </a:r>
          </a:p>
        </p:txBody>
      </p:sp>
    </p:spTree>
    <p:extLst>
      <p:ext uri="{BB962C8B-B14F-4D97-AF65-F5344CB8AC3E}">
        <p14:creationId xmlns:p14="http://schemas.microsoft.com/office/powerpoint/2010/main" val="2833809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00CE39-2F14-D33E-001D-9D400358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Xbox</a:t>
            </a:r>
            <a:endParaRPr lang="en-GB" sz="36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DC9B86-0C23-0D73-2094-5DDA0D4E6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24032"/>
            <a:ext cx="6780700" cy="54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76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E38A2-E37F-8658-EBEA-9E4E2583C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iPhone </a:t>
            </a:r>
            <a:endParaRPr lang="en-GB" sz="3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B4F3DE-A09E-0608-5F45-A0EDBD05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74887"/>
            <a:ext cx="6780700" cy="53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98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9AE40-1606-A34E-07E2-46864567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Nike</a:t>
            </a:r>
            <a:endParaRPr lang="en-GB" sz="3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64211D-8C22-0F90-D375-415FF615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24032"/>
            <a:ext cx="6780700" cy="540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26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CA0CD-8270-E768-C4EF-4E422BDFA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Sephora </a:t>
            </a:r>
            <a:endParaRPr lang="en-GB" sz="36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411D2-E43C-C2FB-D8ED-87CC9820E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732507"/>
            <a:ext cx="6780700" cy="53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33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F4D2F-796D-27C9-CCF0-FA8550C5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Questions to Answer </a:t>
            </a:r>
            <a:endParaRPr lang="en-GB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C1D3B-EB89-0E6D-81BF-01A8C5CF3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Autofit/>
          </a:bodyPr>
          <a:lstStyle/>
          <a:p>
            <a:r>
              <a:rPr lang="en-GB" sz="2400" dirty="0"/>
              <a:t>Who Is Your Product Or Service For?</a:t>
            </a:r>
          </a:p>
          <a:p>
            <a:r>
              <a:rPr lang="en-GB" sz="2400" dirty="0"/>
              <a:t>What Needs Does Your Product Or Service Meet?</a:t>
            </a:r>
          </a:p>
          <a:p>
            <a:r>
              <a:rPr lang="en-GB" sz="2400" dirty="0"/>
              <a:t>Who Is Most Likely To Buy Your Product Or Service?</a:t>
            </a:r>
          </a:p>
          <a:p>
            <a:r>
              <a:rPr lang="en-GB" sz="2400" dirty="0"/>
              <a:t>What Demographics Are You Targeting?</a:t>
            </a:r>
          </a:p>
          <a:p>
            <a:r>
              <a:rPr lang="en-GB" sz="2400" dirty="0"/>
              <a:t>What Psychographics Are You Targeting?</a:t>
            </a:r>
          </a:p>
          <a:p>
            <a:endParaRPr lang="en-GB" sz="2400" dirty="0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BF67AD2D-7F8F-270D-A9D1-21E4B0F1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" r="33826" b="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071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02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F4D2F-796D-27C9-CCF0-FA8550C5E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Let's answer them </a:t>
            </a:r>
            <a:endParaRPr lang="en-GB" sz="5400" dirty="0"/>
          </a:p>
        </p:txBody>
      </p:sp>
      <p:sp>
        <p:nvSpPr>
          <p:cNvPr id="4116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C1D3B-EB89-0E6D-81BF-01A8C5CF3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911493"/>
            <a:ext cx="6713552" cy="4278995"/>
          </a:xfrm>
        </p:spPr>
        <p:txBody>
          <a:bodyPr anchor="t">
            <a:noAutofit/>
          </a:bodyPr>
          <a:lstStyle/>
          <a:p>
            <a:r>
              <a:rPr lang="en-GB" sz="1600" b="1" dirty="0"/>
              <a:t>Who Is Your Product Or Service For?</a:t>
            </a:r>
          </a:p>
          <a:p>
            <a:pPr lvl="1"/>
            <a:r>
              <a:rPr lang="en-GB" sz="1600" dirty="0"/>
              <a:t>Group with increase in disposals income Middle class and Upper Class</a:t>
            </a:r>
          </a:p>
          <a:p>
            <a:r>
              <a:rPr lang="en-GB" sz="1600" b="1" dirty="0"/>
              <a:t>What Needs Does Your Product Or Service Meet?</a:t>
            </a:r>
          </a:p>
          <a:p>
            <a:pPr lvl="1"/>
            <a:r>
              <a:rPr lang="en-GB" sz="1600" dirty="0"/>
              <a:t>Cleanliness / Hygiene </a:t>
            </a:r>
          </a:p>
          <a:p>
            <a:pPr lvl="1"/>
            <a:r>
              <a:rPr lang="en-GB" sz="1600" dirty="0"/>
              <a:t>Promoting creativity in Children </a:t>
            </a:r>
          </a:p>
          <a:p>
            <a:r>
              <a:rPr lang="en-GB" sz="1600" b="1" dirty="0"/>
              <a:t>Who Is Most Likely To Buy Your Product Or Service?</a:t>
            </a:r>
          </a:p>
          <a:p>
            <a:pPr lvl="1"/>
            <a:r>
              <a:rPr lang="en-GB" sz="1600" dirty="0"/>
              <a:t>Woman / Mothers</a:t>
            </a:r>
          </a:p>
          <a:p>
            <a:r>
              <a:rPr lang="en-GB" sz="1600" b="1" dirty="0"/>
              <a:t>What Demographics Are You Targeting?</a:t>
            </a:r>
          </a:p>
          <a:p>
            <a:pPr lvl="1"/>
            <a:r>
              <a:rPr lang="en-GB" sz="1600" dirty="0"/>
              <a:t>Age: 25 – 50 </a:t>
            </a:r>
          </a:p>
          <a:p>
            <a:pPr lvl="1"/>
            <a:r>
              <a:rPr lang="en-GB" sz="1600" dirty="0"/>
              <a:t>Gender: Female </a:t>
            </a:r>
          </a:p>
          <a:p>
            <a:pPr lvl="1"/>
            <a:r>
              <a:rPr lang="en-GB" sz="1600" dirty="0"/>
              <a:t>Disposable Income : Available </a:t>
            </a:r>
          </a:p>
          <a:p>
            <a:pPr lvl="1"/>
            <a:r>
              <a:rPr lang="en-GB" sz="1600" dirty="0"/>
              <a:t>Location: All Over Pakistan </a:t>
            </a:r>
          </a:p>
          <a:p>
            <a:r>
              <a:rPr lang="en-GB" sz="1600" b="1" dirty="0"/>
              <a:t>What Psychographics Are You Targeting?</a:t>
            </a:r>
          </a:p>
          <a:p>
            <a:pPr lvl="1"/>
            <a:r>
              <a:rPr lang="en-GB" sz="1600" dirty="0"/>
              <a:t>Loyalty</a:t>
            </a:r>
          </a:p>
          <a:p>
            <a:pPr lvl="1"/>
            <a:r>
              <a:rPr lang="en-GB" sz="1600" dirty="0"/>
              <a:t>Deliverance of perceived value promised by the product</a:t>
            </a:r>
          </a:p>
          <a:p>
            <a:pPr lvl="1"/>
            <a:r>
              <a:rPr lang="en-GB" sz="1600" dirty="0"/>
              <a:t>Quality and Economical.</a:t>
            </a:r>
          </a:p>
          <a:p>
            <a:endParaRPr lang="en-GB" sz="1600" dirty="0"/>
          </a:p>
        </p:txBody>
      </p:sp>
      <p:pic>
        <p:nvPicPr>
          <p:cNvPr id="4098" name="Picture 2" descr="Surf Excel With Fabric Care Pearls Washing Powder 1kg – Springs Stores  (Pvt) Ltd">
            <a:extLst>
              <a:ext uri="{FF2B5EF4-FFF2-40B4-BE49-F238E27FC236}">
                <a16:creationId xmlns:a16="http://schemas.microsoft.com/office/drawing/2014/main" id="{3F50819C-8511-0B61-19C5-821E66A38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75FFAD0-2409-47F2-980A-2CF4FFC69B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Rectangle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Football ball in the field">
            <a:extLst>
              <a:ext uri="{FF2B5EF4-FFF2-40B4-BE49-F238E27FC236}">
                <a16:creationId xmlns:a16="http://schemas.microsoft.com/office/drawing/2014/main" id="{C95E8ED5-AFE7-4214-D85B-83DBDE20B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9A21AC-56F6-CE7B-1732-9E107823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959" y="-593073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Why Define Target Market?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AB0F-1C6D-736B-8EC8-4D07E5FCD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11" y="1611211"/>
            <a:ext cx="10509504" cy="2905686"/>
          </a:xfrm>
        </p:spPr>
        <p:txBody>
          <a:bodyPr>
            <a:noAutofit/>
          </a:bodyPr>
          <a:lstStyle/>
          <a:p>
            <a:r>
              <a:rPr lang="en-GB" b="1" dirty="0">
                <a:solidFill>
                  <a:srgbClr val="FFFFFF"/>
                </a:solidFill>
              </a:rPr>
              <a:t>Allows You To Focus Your Marketing Efforts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Where to place your ads? TV, Billboards, Social Media 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The premium slot during football matches </a:t>
            </a:r>
          </a:p>
          <a:p>
            <a:r>
              <a:rPr lang="en-GB" b="1" dirty="0">
                <a:solidFill>
                  <a:srgbClr val="FFFFFF"/>
                </a:solidFill>
              </a:rPr>
              <a:t>Helps You Create More Effective Marketing Messages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Who is in your ad / marketing message?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Sana </a:t>
            </a:r>
            <a:r>
              <a:rPr lang="en-GB" sz="2800" dirty="0" err="1">
                <a:solidFill>
                  <a:srgbClr val="FFFFFF"/>
                </a:solidFill>
              </a:rPr>
              <a:t>Safinaz</a:t>
            </a:r>
            <a:r>
              <a:rPr lang="en-GB" sz="2800" dirty="0">
                <a:solidFill>
                  <a:srgbClr val="FFFFFF"/>
                </a:solidFill>
              </a:rPr>
              <a:t> Africa Ad Disaster </a:t>
            </a:r>
          </a:p>
          <a:p>
            <a:r>
              <a:rPr lang="en-GB" b="1" dirty="0">
                <a:solidFill>
                  <a:srgbClr val="FFFFFF"/>
                </a:solidFill>
              </a:rPr>
              <a:t>Allows You To Better Understand Your Customers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What do they want and care about?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Saphire green bags with seeds </a:t>
            </a:r>
          </a:p>
          <a:p>
            <a:r>
              <a:rPr lang="en-GB" b="1" dirty="0">
                <a:solidFill>
                  <a:srgbClr val="FFFFFF"/>
                </a:solidFill>
              </a:rPr>
              <a:t>Helps You Make Better Product Decisions</a:t>
            </a:r>
          </a:p>
          <a:p>
            <a:pPr lvl="1"/>
            <a:r>
              <a:rPr lang="en-GB" sz="2800" dirty="0">
                <a:solidFill>
                  <a:srgbClr val="FFFFFF"/>
                </a:solidFill>
              </a:rPr>
              <a:t>Gen Z and </a:t>
            </a:r>
            <a:r>
              <a:rPr lang="en-GB" sz="2800" dirty="0" err="1">
                <a:solidFill>
                  <a:srgbClr val="FFFFFF"/>
                </a:solidFill>
              </a:rPr>
              <a:t>Rooh</a:t>
            </a:r>
            <a:r>
              <a:rPr lang="en-GB" sz="2800" dirty="0">
                <a:solidFill>
                  <a:srgbClr val="FFFFFF"/>
                </a:solidFill>
              </a:rPr>
              <a:t> </a:t>
            </a:r>
            <a:r>
              <a:rPr lang="en-GB" sz="2800" dirty="0" err="1">
                <a:solidFill>
                  <a:srgbClr val="FFFFFF"/>
                </a:solidFill>
              </a:rPr>
              <a:t>Afza</a:t>
            </a:r>
            <a:r>
              <a:rPr lang="en-GB" sz="28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219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73193-7793-F13E-DF1E-C8789B7681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8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A15A8-32F3-54D2-2391-FBD524C3E7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42C1675-175A-3DD6-0B31-81664FB0D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Defining Customer Persona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CD2A4-05D4-1210-7D35-F8FE82A31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Fictional /Semi-fictional characters</a:t>
            </a:r>
          </a:p>
        </p:txBody>
      </p:sp>
    </p:spTree>
    <p:extLst>
      <p:ext uri="{BB962C8B-B14F-4D97-AF65-F5344CB8AC3E}">
        <p14:creationId xmlns:p14="http://schemas.microsoft.com/office/powerpoint/2010/main" val="1035060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0C012BE-C974-6313-3C73-BE705DCCA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72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51563" y="-1474817"/>
            <a:ext cx="4488873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1641DE-77B6-C7B1-FC1D-7A6F39F7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111" y="3735248"/>
            <a:ext cx="8708241" cy="19140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Week 7: Defining Target Market and Customer Personas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C7F173-9190-97B0-A996-4FF503552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6111" y="5656912"/>
            <a:ext cx="8708241" cy="77563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Understanding target market for your startup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Describing customers persona </a:t>
            </a:r>
          </a:p>
        </p:txBody>
      </p:sp>
    </p:spTree>
    <p:extLst>
      <p:ext uri="{BB962C8B-B14F-4D97-AF65-F5344CB8AC3E}">
        <p14:creationId xmlns:p14="http://schemas.microsoft.com/office/powerpoint/2010/main" val="58629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A77667-944A-C0EB-AF4F-7C5145EC0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en-US" sz="4800"/>
              <a:t>Customer Persona </a:t>
            </a:r>
            <a:endParaRPr lang="en-GB" sz="4800"/>
          </a:p>
        </p:txBody>
      </p:sp>
      <p:pic>
        <p:nvPicPr>
          <p:cNvPr id="3074" name="Picture 2" descr="Creating Personas can be a game changer | by Ashutosh P singh | Medium">
            <a:extLst>
              <a:ext uri="{FF2B5EF4-FFF2-40B4-BE49-F238E27FC236}">
                <a16:creationId xmlns:a16="http://schemas.microsoft.com/office/drawing/2014/main" id="{C59B994B-DC54-2F97-E730-98A2B5937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6"/>
          <a:stretch/>
        </p:blipFill>
        <p:spPr bwMode="auto"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F3C47-E105-313B-7C86-4B03D0C3F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en-GB" sz="2200"/>
              <a:t>A persona is a depiction of your ideal customer based on actual data from market research, competitor analysis, and existing customer profiles. </a:t>
            </a:r>
          </a:p>
          <a:p>
            <a:endParaRPr lang="en-GB" sz="2200"/>
          </a:p>
          <a:p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3189092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74591-68CF-F225-AC26-301390657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Customer Persona </a:t>
            </a:r>
            <a:endParaRPr lang="en-GB" sz="40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A23A8EB-46BE-8EFD-5D5C-75B12DE2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GB" sz="2000"/>
              <a:t>Fictional or semi-fictional characters that are used to describe and evoke a particular type of customer</a:t>
            </a:r>
          </a:p>
          <a:p>
            <a:r>
              <a:rPr lang="en-GB" sz="2000"/>
              <a:t>Represent a segment of your audience</a:t>
            </a:r>
          </a:p>
          <a:p>
            <a:endParaRPr lang="en-GB" sz="2000"/>
          </a:p>
          <a:p>
            <a:r>
              <a:rPr lang="en-GB" sz="2000" b="1"/>
              <a:t>How?</a:t>
            </a:r>
          </a:p>
          <a:p>
            <a:pPr lvl="1"/>
            <a:r>
              <a:rPr lang="en-GB" sz="2000"/>
              <a:t>Give each persona a name, age, job title, hobbies, concerns, values, preferred tech - any criteria that will provide insights into the best marketing tactics and activities to use.</a:t>
            </a:r>
          </a:p>
          <a:p>
            <a:endParaRPr lang="en-GB" sz="2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ne in a crowd">
            <a:extLst>
              <a:ext uri="{FF2B5EF4-FFF2-40B4-BE49-F238E27FC236}">
                <a16:creationId xmlns:a16="http://schemas.microsoft.com/office/drawing/2014/main" id="{D3506805-43D8-9B8F-A942-9488B9F34E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74" r="6957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8072D6BB-FF78-C9E4-B732-3F6DEE38E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44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207D63-3560-AF02-D2E8-3660B832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How?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6A28C-8474-8A46-D5CE-6BB2630A2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Demographics (the who)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A detailed persona will give you demographic information like age range, gender, income level, location, education, and family status.</a:t>
            </a:r>
          </a:p>
          <a:p>
            <a:r>
              <a:rPr lang="en-GB">
                <a:solidFill>
                  <a:srgbClr val="FFFFFF"/>
                </a:solidFill>
              </a:rPr>
              <a:t>Psychographics (the why)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Psychographics focus on the emotional aspect of your buyer, such as their passions, interests, pain points, challenges, motivations, values, and communication preferences.</a:t>
            </a:r>
          </a:p>
          <a:p>
            <a:r>
              <a:rPr lang="en-GB">
                <a:solidFill>
                  <a:srgbClr val="FFFFFF"/>
                </a:solidFill>
              </a:rPr>
              <a:t>Behaviour (the what)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Which of your products/services they are interested in and how they came across your solution to the mode of payment used to purchase your product or service.</a:t>
            </a:r>
          </a:p>
        </p:txBody>
      </p:sp>
    </p:spTree>
    <p:extLst>
      <p:ext uri="{BB962C8B-B14F-4D97-AF65-F5344CB8AC3E}">
        <p14:creationId xmlns:p14="http://schemas.microsoft.com/office/powerpoint/2010/main" val="48092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uyer personas example - definition and benefits">
            <a:extLst>
              <a:ext uri="{FF2B5EF4-FFF2-40B4-BE49-F238E27FC236}">
                <a16:creationId xmlns:a16="http://schemas.microsoft.com/office/drawing/2014/main" id="{A9EBE547-786E-A495-DAC2-644A407643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0B89A5-AADE-3EE5-FC9E-0FCBA00E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04787"/>
            <a:ext cx="9858375" cy="64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6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ow To Create Customer Personas &amp; Boost Sales">
            <a:extLst>
              <a:ext uri="{FF2B5EF4-FFF2-40B4-BE49-F238E27FC236}">
                <a16:creationId xmlns:a16="http://schemas.microsoft.com/office/drawing/2014/main" id="{2C181104-B6F2-33CC-C12A-85F96BD21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727" y="457200"/>
            <a:ext cx="1080654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36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50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uyer Persona Infographics presentation template ">
            <a:extLst>
              <a:ext uri="{FF2B5EF4-FFF2-40B4-BE49-F238E27FC236}">
                <a16:creationId xmlns:a16="http://schemas.microsoft.com/office/drawing/2014/main" id="{57C19B20-27B7-4517-6245-94A04E6A5D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1"/>
          <a:stretch/>
        </p:blipFill>
        <p:spPr bwMode="auto">
          <a:xfrm>
            <a:off x="643467" y="815903"/>
            <a:ext cx="10905066" cy="522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224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reate Your Buyer Persona in 5 Simple Steps | AWeber Email Marketing">
            <a:extLst>
              <a:ext uri="{FF2B5EF4-FFF2-40B4-BE49-F238E27FC236}">
                <a16:creationId xmlns:a16="http://schemas.microsoft.com/office/drawing/2014/main" id="{A3880561-FCD8-325D-6F32-C2CEDA5AB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3655" y="457200"/>
            <a:ext cx="946469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0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uyer Persona Infographics presentation template ">
            <a:extLst>
              <a:ext uri="{FF2B5EF4-FFF2-40B4-BE49-F238E27FC236}">
                <a16:creationId xmlns:a16="http://schemas.microsoft.com/office/drawing/2014/main" id="{A8588003-A08A-C4AA-8834-0168721C9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60"/>
          <a:stretch/>
        </p:blipFill>
        <p:spPr bwMode="auto">
          <a:xfrm>
            <a:off x="457200" y="734851"/>
            <a:ext cx="11277600" cy="538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0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quares and squares&#10;&#10;Description automatically generated with medium confidence">
            <a:extLst>
              <a:ext uri="{FF2B5EF4-FFF2-40B4-BE49-F238E27FC236}">
                <a16:creationId xmlns:a16="http://schemas.microsoft.com/office/drawing/2014/main" id="{42075BB7-5977-B978-8FCF-902F38EE5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1" t="31317" r="1" b="2473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46E295-053F-69E5-0B66-D5DF85B95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Unique Selling Proposition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EC86C-B85E-C257-7EA1-9A06D822C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makes you unique and competitive?</a:t>
            </a:r>
          </a:p>
        </p:txBody>
      </p:sp>
    </p:spTree>
    <p:extLst>
      <p:ext uri="{BB962C8B-B14F-4D97-AF65-F5344CB8AC3E}">
        <p14:creationId xmlns:p14="http://schemas.microsoft.com/office/powerpoint/2010/main" val="4148488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86F79B-0A98-2673-7732-1A0DA53B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USP</a:t>
            </a:r>
            <a:endParaRPr lang="en-GB" sz="4000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7F4956-9AB0-523A-F91F-0E124652C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Can your product or service be copied?</a:t>
            </a:r>
          </a:p>
          <a:p>
            <a:r>
              <a:rPr lang="en-GB" sz="2000" dirty="0"/>
              <a:t>What makes your product or service better than competitors?</a:t>
            </a:r>
          </a:p>
          <a:p>
            <a:r>
              <a:rPr lang="en-GB" sz="2000" b="1" dirty="0"/>
              <a:t>Toms Shoes:</a:t>
            </a:r>
          </a:p>
          <a:p>
            <a:pPr lvl="1"/>
            <a:r>
              <a:rPr lang="en-GB" sz="2000" dirty="0"/>
              <a:t>Every pair of shoes a customer purchases, the company donates a pair to a child in need. </a:t>
            </a:r>
          </a:p>
          <a:p>
            <a:r>
              <a:rPr lang="en-GB" sz="2000" b="1" dirty="0"/>
              <a:t>Nike:</a:t>
            </a:r>
          </a:p>
          <a:p>
            <a:pPr lvl="1"/>
            <a:r>
              <a:rPr lang="en-GB" sz="2000" dirty="0"/>
              <a:t>Focus primarily on athletic shoes with prominent sponsorships with star athletes..</a:t>
            </a:r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Tom Sachs x NikeCraft General Purpose Shoe &quot;Brown&quot; On-Foot Look | Hypebeast">
            <a:extLst>
              <a:ext uri="{FF2B5EF4-FFF2-40B4-BE49-F238E27FC236}">
                <a16:creationId xmlns:a16="http://schemas.microsoft.com/office/drawing/2014/main" id="{6F833824-1DC4-4570-9F95-B395E439A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r="12259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4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rvice Industries Limited - Wikipedia">
            <a:extLst>
              <a:ext uri="{FF2B5EF4-FFF2-40B4-BE49-F238E27FC236}">
                <a16:creationId xmlns:a16="http://schemas.microsoft.com/office/drawing/2014/main" id="{4711099C-8822-3694-C38A-66EA32F8E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3" r="-2" b="26464"/>
          <a:stretch/>
        </p:blipFill>
        <p:spPr bwMode="auto">
          <a:xfrm>
            <a:off x="484632" y="2869425"/>
            <a:ext cx="2560320" cy="111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TCS">
            <a:extLst>
              <a:ext uri="{FF2B5EF4-FFF2-40B4-BE49-F238E27FC236}">
                <a16:creationId xmlns:a16="http://schemas.microsoft.com/office/drawing/2014/main" id="{FD93516F-04A3-A59C-E74B-DFCF542B6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1" b="10328"/>
          <a:stretch/>
        </p:blipFill>
        <p:spPr bwMode="auto">
          <a:xfrm>
            <a:off x="3354631" y="2869414"/>
            <a:ext cx="2560320" cy="11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High Speed FTTH Internet, HD Cable TV &amp; Telephone in Pakistan, Nayatel">
            <a:extLst>
              <a:ext uri="{FF2B5EF4-FFF2-40B4-BE49-F238E27FC236}">
                <a16:creationId xmlns:a16="http://schemas.microsoft.com/office/drawing/2014/main" id="{2A8E47C4-6043-82AC-4735-0EB2CEA97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r="5937" b="-4"/>
          <a:stretch/>
        </p:blipFill>
        <p:spPr bwMode="auto">
          <a:xfrm>
            <a:off x="6235726" y="2694784"/>
            <a:ext cx="2560320" cy="14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oodPanda Logo and symbol, meaning, history, PNG">
            <a:extLst>
              <a:ext uri="{FF2B5EF4-FFF2-40B4-BE49-F238E27FC236}">
                <a16:creationId xmlns:a16="http://schemas.microsoft.com/office/drawing/2014/main" id="{68D44820-5EBB-AE5E-AD79-FCB7EADC1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" t="-1" r="-3177" b="29"/>
          <a:stretch/>
        </p:blipFill>
        <p:spPr bwMode="auto">
          <a:xfrm>
            <a:off x="9120661" y="2692555"/>
            <a:ext cx="2961745" cy="14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81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all painted with an arrow and a dartboard">
            <a:extLst>
              <a:ext uri="{FF2B5EF4-FFF2-40B4-BE49-F238E27FC236}">
                <a16:creationId xmlns:a16="http://schemas.microsoft.com/office/drawing/2014/main" id="{5DED5E66-99C4-1B6F-085D-AB5BD4352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DA054-E6FA-59F8-720E-0AD774AD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Defining Your Target Market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F4047E-DB97-3491-7D69-0A31025EA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Who and Where?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454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A8BD7-67A1-BE05-9471-93DD32F173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25" b="56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ED580B-659F-E1AC-99D8-B8D81F02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TAM, SAM, SOM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4F97F-4F61-6210-326C-F860B5BA3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Knowing your potential industry and market </a:t>
            </a:r>
          </a:p>
        </p:txBody>
      </p:sp>
    </p:spTree>
    <p:extLst>
      <p:ext uri="{BB962C8B-B14F-4D97-AF65-F5344CB8AC3E}">
        <p14:creationId xmlns:p14="http://schemas.microsoft.com/office/powerpoint/2010/main" val="384691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oods steamed in bamboo containers">
            <a:extLst>
              <a:ext uri="{FF2B5EF4-FFF2-40B4-BE49-F238E27FC236}">
                <a16:creationId xmlns:a16="http://schemas.microsoft.com/office/drawing/2014/main" id="{24810494-B034-A779-5AC0-4BDD6A49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0672" b="3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B390A9-5043-051C-A1C1-FE2CD9AE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TAM, SAM, SOM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A72F89-2953-D219-5970-4C49F60E8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FFFFFF"/>
                </a:solidFill>
              </a:rPr>
              <a:t>TAM or Total Available Market: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</a:rPr>
              <a:t>is the total market demand for a product or service.</a:t>
            </a:r>
          </a:p>
          <a:p>
            <a:r>
              <a:rPr lang="en-GB" sz="3600" b="1" dirty="0">
                <a:solidFill>
                  <a:srgbClr val="FFFFFF"/>
                </a:solidFill>
              </a:rPr>
              <a:t>SAM or Serviceable Available Market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</a:rPr>
              <a:t>is the segment of the TAM targeted by your products and services which is within your geographical reach.</a:t>
            </a:r>
          </a:p>
          <a:p>
            <a:r>
              <a:rPr lang="en-GB" sz="3600" b="1" dirty="0">
                <a:solidFill>
                  <a:srgbClr val="FFFFFF"/>
                </a:solidFill>
              </a:rPr>
              <a:t>SOM or Serviceable Obtainable Market</a:t>
            </a:r>
          </a:p>
          <a:p>
            <a:pPr lvl="1"/>
            <a:r>
              <a:rPr lang="en-GB" sz="3200" dirty="0">
                <a:solidFill>
                  <a:srgbClr val="FFFFFF"/>
                </a:solidFill>
              </a:rPr>
              <a:t>is the portion of SAM that you can capture</a:t>
            </a:r>
          </a:p>
        </p:txBody>
      </p:sp>
    </p:spTree>
    <p:extLst>
      <p:ext uri="{BB962C8B-B14F-4D97-AF65-F5344CB8AC3E}">
        <p14:creationId xmlns:p14="http://schemas.microsoft.com/office/powerpoint/2010/main" val="1111591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am sam som definitions">
            <a:extLst>
              <a:ext uri="{FF2B5EF4-FFF2-40B4-BE49-F238E27FC236}">
                <a16:creationId xmlns:a16="http://schemas.microsoft.com/office/drawing/2014/main" id="{1D9F5FAB-C855-F282-A5B2-0483FE2C5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603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635</Words>
  <Application>Microsoft Office PowerPoint</Application>
  <PresentationFormat>Widescreen</PresentationFormat>
  <Paragraphs>89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Introduction to Entrepreneurship </vt:lpstr>
      <vt:lpstr>Week 7: Defining Target Market and Customer Personas </vt:lpstr>
      <vt:lpstr>Unique Selling Proposition </vt:lpstr>
      <vt:lpstr>USP</vt:lpstr>
      <vt:lpstr>PowerPoint Presentation</vt:lpstr>
      <vt:lpstr>Defining Your Target Market</vt:lpstr>
      <vt:lpstr>TAM, SAM, SOM </vt:lpstr>
      <vt:lpstr>TAM, SAM, SOM</vt:lpstr>
      <vt:lpstr>PowerPoint Presentation</vt:lpstr>
      <vt:lpstr>Example – FAST Food Chain / Resturant </vt:lpstr>
      <vt:lpstr>Xbox</vt:lpstr>
      <vt:lpstr>iPhone </vt:lpstr>
      <vt:lpstr>Nike</vt:lpstr>
      <vt:lpstr>Sephora </vt:lpstr>
      <vt:lpstr>Questions to Answer </vt:lpstr>
      <vt:lpstr>Let's answer them </vt:lpstr>
      <vt:lpstr>Why Define Target Market?</vt:lpstr>
      <vt:lpstr>PowerPoint Presentation</vt:lpstr>
      <vt:lpstr>Defining Customer Persona </vt:lpstr>
      <vt:lpstr>Customer Persona </vt:lpstr>
      <vt:lpstr>Customer Persona 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Entrepreneurship </dc:title>
  <dc:creator>Dr. Zunaira Saqib</dc:creator>
  <cp:lastModifiedBy>Dr.  ZUNAIRA SAQIB</cp:lastModifiedBy>
  <cp:revision>94</cp:revision>
  <dcterms:created xsi:type="dcterms:W3CDTF">2023-09-21T14:26:14Z</dcterms:created>
  <dcterms:modified xsi:type="dcterms:W3CDTF">2024-03-19T10:30:15Z</dcterms:modified>
</cp:coreProperties>
</file>